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71" r:id="rId4"/>
    <p:sldId id="275" r:id="rId5"/>
    <p:sldId id="284" r:id="rId6"/>
    <p:sldId id="273" r:id="rId7"/>
    <p:sldId id="259" r:id="rId8"/>
    <p:sldId id="291" r:id="rId9"/>
    <p:sldId id="260" r:id="rId10"/>
    <p:sldId id="274" r:id="rId11"/>
    <p:sldId id="28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085A62-1ACC-3947-88F7-A9E76D51C4E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D74A38-DBE0-BA4E-BAAA-A9F2FCF1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20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216191-9181-074F-BCE3-19DB886079F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4E8F3-EEFB-8D45-B80C-3D5E048D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6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4E8F3-EEFB-8D45-B80C-3D5E048D6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9A6646-CAC4-694E-80DD-33B892FA1BEE}" type="datetime1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02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9DA3-CFA0-D646-9CFF-46E105A6C03E}" type="datetime1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0140-4EDF-B34C-A16D-051C7B79ECA0}" type="datetime1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CBB-CBA2-4240-AC42-11E3F996315F}" type="datetime1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4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0CF5AF-FCD5-F941-8578-25E18EA4ABC5}" type="datetime1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34267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8644-7E6E-8048-B231-9ED171DD0691}" type="datetime1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78A1-1675-5744-A911-AB59D07A4059}" type="datetime1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CE85-8459-1F4D-88D0-381CB8A55C00}" type="datetime1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4280-850F-014D-81EE-A00969EABAE1}" type="datetime1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0636C04-8468-8144-8445-75EE777F326F}" type="datetime1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3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1894773-72FD-CF46-80FE-24B6FD0DA515}" type="datetime1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24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85F0DA-336D-9441-9F53-DAE94E5301DA}" type="datetime1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1864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3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1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jhs.dpsk12.org/athletics-home-2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hyperlink" Target="http://tjhs.dpsk12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dW8LVoq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milyid.com/organizations/thomas-jeffers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jhs.dpsk12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399"/>
            <a:ext cx="8915400" cy="6569075"/>
          </a:xfrm>
        </p:spPr>
        <p:txBody>
          <a:bodyPr>
            <a:normAutofit/>
          </a:bodyPr>
          <a:lstStyle/>
          <a:p>
            <a:endParaRPr lang="en-US" sz="48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Thomas </a:t>
            </a:r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Jefferson</a:t>
            </a:r>
          </a:p>
          <a:p>
            <a:r>
              <a:rPr lang="en-US" sz="4800" dirty="0" smtClean="0">
                <a:latin typeface="Century" panose="02040604050505020304" pitchFamily="18" charset="0"/>
                <a:cs typeface="Comic Sans MS"/>
              </a:rPr>
              <a:t>Spartans</a:t>
            </a:r>
            <a:endParaRPr lang="en-US" sz="4800" b="1" dirty="0">
              <a:latin typeface="Century" panose="02040604050505020304" pitchFamily="18" charset="0"/>
              <a:cs typeface="Comic Sans MS"/>
            </a:endParaRPr>
          </a:p>
          <a:p>
            <a:endParaRPr lang="en-US" sz="1200" b="1" dirty="0" smtClean="0">
              <a:latin typeface="Century" panose="02040604050505020304" pitchFamily="18" charset="0"/>
              <a:cs typeface="Comic Sans MS"/>
            </a:endParaRPr>
          </a:p>
          <a:p>
            <a:endParaRPr lang="en-US" sz="12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Sports </a:t>
            </a:r>
            <a:endParaRPr lang="en-US" sz="48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Parent Meeting</a:t>
            </a:r>
            <a:endParaRPr lang="en-US" sz="4800" b="1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Injuries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Certified Athletic Trainer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Scott Thomas: scott_thomas@dpsk12.org</a:t>
            </a:r>
            <a:endParaRPr lang="en-US" sz="20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Injury Report and Follow-up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student-athlete is injured at practice/game they will need to get clearance from trainer</a:t>
            </a:r>
          </a:p>
          <a:p>
            <a:pPr lvl="1">
              <a:spcBef>
                <a:spcPts val="400"/>
              </a:spcBef>
            </a:pPr>
            <a:r>
              <a:rPr lang="en-US" sz="20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 they come to practice with doctors note, be sure they communicate with trainer before practicing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Concussions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Progressive Return to Play once cleared by physician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When in doubt, sit them 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1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2385"/>
            <a:ext cx="8382000" cy="9892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Meet THE COACHES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8382000" cy="5156479"/>
          </a:xfrm>
        </p:spPr>
        <p:txBody>
          <a:bodyPr>
            <a:normAutofit/>
          </a:bodyPr>
          <a:lstStyle/>
          <a:p>
            <a:pPr marL="282575" lvl="1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Visit </a:t>
            </a:r>
            <a:r>
              <a:rPr lang="en-US" sz="24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3"/>
              </a:rPr>
              <a:t>http://tjhs.dpsk12.org/athletics-home-2</a:t>
            </a:r>
            <a:r>
              <a:rPr lang="en-US" sz="24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3"/>
              </a:rPr>
              <a:t>/</a:t>
            </a: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	</a:t>
            </a:r>
            <a:r>
              <a:rPr lang="en-US" sz="24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click on “</a:t>
            </a:r>
            <a:r>
              <a:rPr lang="en-US" sz="2400" b="1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Coaches Information” link</a:t>
            </a: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568325" lvl="1" indent="-285750"/>
            <a:r>
              <a:rPr lang="en-US" sz="24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THANK YOU!</a:t>
            </a:r>
            <a:endParaRPr lang="en-US" sz="2400" b="1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Facebook: Thomas Jefferson Athletics</a:t>
            </a:r>
          </a:p>
          <a:p>
            <a:pPr marL="282575" lvl="1" indent="0">
              <a:buNone/>
            </a:pP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Twitter: @</a:t>
            </a:r>
            <a:r>
              <a:rPr lang="en-US" dirty="0" err="1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TJSpartans</a:t>
            </a:r>
            <a:endParaRPr lang="en-US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Visit </a:t>
            </a:r>
            <a:r>
              <a:rPr lang="en-US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our website: </a:t>
            </a:r>
            <a:r>
              <a:rPr lang="en-US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4"/>
              </a:rPr>
              <a:t>http://tjhs.dpsk12.org</a:t>
            </a: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4"/>
              </a:rPr>
              <a:t>/</a:t>
            </a: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marL="282575" lvl="1" indent="0">
              <a:buNone/>
            </a:pPr>
            <a:r>
              <a:rPr lang="en-US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#</a:t>
            </a:r>
            <a:r>
              <a:rPr lang="en-US" dirty="0" err="1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SpartanStrong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endParaRPr lang="en-US" dirty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marL="282575" lvl="1" indent="0">
              <a:buNone/>
            </a:pPr>
            <a:endParaRPr lang="en-US" dirty="0" smtClean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marL="282575" lvl="1" indent="0">
              <a:buNone/>
            </a:pPr>
            <a:endParaRPr lang="en-US" dirty="0">
              <a:solidFill>
                <a:schemeClr val="tx2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4607483"/>
            <a:ext cx="16192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2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6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228600"/>
            <a:ext cx="7633742" cy="1492132"/>
          </a:xfrm>
        </p:spPr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</a:rPr>
              <a:t>TJ Athletics purpose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0732"/>
            <a:ext cx="7734300" cy="475626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We believe that empowering youth to become the best version of themselves will have a positive impact on society.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The purpose of education-based athletics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at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TJ is to provide opportunities for students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to grow in leadership, self-awareness, respect, responsibility, healthy competition, lifelong fitness, and other positive disciplines.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Dedication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, practice and hard work are principles that apply on the field, on the court, in the classroom and in life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When students leave TJ they are better students, athletes, and people.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</a:rPr>
              <a:t>Message from CHSAA: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https</a:t>
            </a:r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://</a:t>
            </a: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www.youtube.com/watch?v=WqdW8LVoqGo</a:t>
            </a: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 </a:t>
            </a:r>
            <a:endParaRPr lang="en-US" b="1" dirty="0">
              <a:solidFill>
                <a:schemeClr val="tx2"/>
              </a:solidFill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64075" y="178854"/>
            <a:ext cx="3128164" cy="6286536"/>
            <a:chOff x="4419600" y="451942"/>
            <a:chExt cx="3069142" cy="6286536"/>
          </a:xfrm>
        </p:grpSpPr>
        <p:sp>
          <p:nvSpPr>
            <p:cNvPr id="5" name="Freeform 4"/>
            <p:cNvSpPr/>
            <p:nvPr/>
          </p:nvSpPr>
          <p:spPr>
            <a:xfrm rot="3996412">
              <a:off x="4441308" y="4886954"/>
              <a:ext cx="1039611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1039611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 rot="1570463">
              <a:off x="5413170" y="4207650"/>
              <a:ext cx="759455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759455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 rot="20169894">
              <a:off x="5449148" y="2655663"/>
              <a:ext cx="746590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746590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 rot="17792913">
              <a:off x="4424850" y="2132136"/>
              <a:ext cx="1190184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1190184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572000" y="451942"/>
              <a:ext cx="1571021" cy="1276938"/>
            </a:xfrm>
            <a:custGeom>
              <a:avLst/>
              <a:gdLst>
                <a:gd name="connsiteX0" fmla="*/ 0 w 1339340"/>
                <a:gd name="connsiteY0" fmla="*/ 629543 h 1259085"/>
                <a:gd name="connsiteX1" fmla="*/ 669670 w 1339340"/>
                <a:gd name="connsiteY1" fmla="*/ 0 h 1259085"/>
                <a:gd name="connsiteX2" fmla="*/ 1339340 w 1339340"/>
                <a:gd name="connsiteY2" fmla="*/ 629543 h 1259085"/>
                <a:gd name="connsiteX3" fmla="*/ 669670 w 1339340"/>
                <a:gd name="connsiteY3" fmla="*/ 1259086 h 1259085"/>
                <a:gd name="connsiteX4" fmla="*/ 0 w 1339340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9340" h="1259085">
                  <a:moveTo>
                    <a:pt x="0" y="629543"/>
                  </a:moveTo>
                  <a:cubicBezTo>
                    <a:pt x="0" y="281856"/>
                    <a:pt x="299821" y="0"/>
                    <a:pt x="669670" y="0"/>
                  </a:cubicBezTo>
                  <a:cubicBezTo>
                    <a:pt x="1039519" y="0"/>
                    <a:pt x="1339340" y="281856"/>
                    <a:pt x="1339340" y="629543"/>
                  </a:cubicBezTo>
                  <a:cubicBezTo>
                    <a:pt x="1339340" y="977230"/>
                    <a:pt x="1039519" y="1259086"/>
                    <a:pt x="669670" y="1259086"/>
                  </a:cubicBezTo>
                  <a:cubicBezTo>
                    <a:pt x="299821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762" tIns="192009" rIns="203762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 smtClean="0">
                <a:solidFill>
                  <a:srgbClr val="8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1"/>
                  </a:solidFill>
                </a:rPr>
                <a:t>Academics</a:t>
              </a:r>
              <a:endParaRPr lang="en-US" sz="1600" b="1" kern="1200" dirty="0">
                <a:solidFill>
                  <a:schemeClr val="accent1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68417" y="1514376"/>
              <a:ext cx="1371600" cy="1280160"/>
            </a:xfrm>
            <a:custGeom>
              <a:avLst/>
              <a:gdLst>
                <a:gd name="connsiteX0" fmla="*/ 0 w 1313402"/>
                <a:gd name="connsiteY0" fmla="*/ 629543 h 1259085"/>
                <a:gd name="connsiteX1" fmla="*/ 656701 w 1313402"/>
                <a:gd name="connsiteY1" fmla="*/ 0 h 1259085"/>
                <a:gd name="connsiteX2" fmla="*/ 1313402 w 1313402"/>
                <a:gd name="connsiteY2" fmla="*/ 629543 h 1259085"/>
                <a:gd name="connsiteX3" fmla="*/ 656701 w 1313402"/>
                <a:gd name="connsiteY3" fmla="*/ 1259086 h 1259085"/>
                <a:gd name="connsiteX4" fmla="*/ 0 w 1313402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3402" h="1259085">
                  <a:moveTo>
                    <a:pt x="0" y="629543"/>
                  </a:moveTo>
                  <a:cubicBezTo>
                    <a:pt x="0" y="281856"/>
                    <a:pt x="294015" y="0"/>
                    <a:pt x="656701" y="0"/>
                  </a:cubicBezTo>
                  <a:cubicBezTo>
                    <a:pt x="1019387" y="0"/>
                    <a:pt x="1313402" y="281856"/>
                    <a:pt x="1313402" y="629543"/>
                  </a:cubicBezTo>
                  <a:cubicBezTo>
                    <a:pt x="1313402" y="977230"/>
                    <a:pt x="1019387" y="1259086"/>
                    <a:pt x="656701" y="1259086"/>
                  </a:cubicBezTo>
                  <a:cubicBezTo>
                    <a:pt x="294015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963" tIns="192009" rIns="199963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1"/>
                  </a:solidFill>
                </a:rPr>
                <a:t>Character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91200" y="4269649"/>
              <a:ext cx="1697542" cy="1497831"/>
            </a:xfrm>
            <a:custGeom>
              <a:avLst/>
              <a:gdLst>
                <a:gd name="connsiteX0" fmla="*/ 0 w 1341581"/>
                <a:gd name="connsiteY0" fmla="*/ 629543 h 1259085"/>
                <a:gd name="connsiteX1" fmla="*/ 670791 w 1341581"/>
                <a:gd name="connsiteY1" fmla="*/ 0 h 1259085"/>
                <a:gd name="connsiteX2" fmla="*/ 1341582 w 1341581"/>
                <a:gd name="connsiteY2" fmla="*/ 629543 h 1259085"/>
                <a:gd name="connsiteX3" fmla="*/ 670791 w 1341581"/>
                <a:gd name="connsiteY3" fmla="*/ 1259086 h 1259085"/>
                <a:gd name="connsiteX4" fmla="*/ 0 w 1341581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581" h="1259085">
                  <a:moveTo>
                    <a:pt x="0" y="629543"/>
                  </a:moveTo>
                  <a:cubicBezTo>
                    <a:pt x="0" y="281856"/>
                    <a:pt x="300323" y="0"/>
                    <a:pt x="670791" y="0"/>
                  </a:cubicBezTo>
                  <a:cubicBezTo>
                    <a:pt x="1041259" y="0"/>
                    <a:pt x="1341582" y="281856"/>
                    <a:pt x="1341582" y="629543"/>
                  </a:cubicBezTo>
                  <a:cubicBezTo>
                    <a:pt x="1341582" y="977230"/>
                    <a:pt x="1041259" y="1259086"/>
                    <a:pt x="670791" y="1259086"/>
                  </a:cubicBezTo>
                  <a:cubicBezTo>
                    <a:pt x="300323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090" tIns="192009" rIns="204090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1"/>
                  </a:solidFill>
                </a:rPr>
                <a:t>Relationships</a:t>
              </a:r>
              <a:endParaRPr lang="en-US" sz="16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19600" y="5386479"/>
              <a:ext cx="1545142" cy="1351999"/>
            </a:xfrm>
            <a:custGeom>
              <a:avLst/>
              <a:gdLst>
                <a:gd name="connsiteX0" fmla="*/ 0 w 1709423"/>
                <a:gd name="connsiteY0" fmla="*/ 789113 h 1578226"/>
                <a:gd name="connsiteX1" fmla="*/ 854712 w 1709423"/>
                <a:gd name="connsiteY1" fmla="*/ 0 h 1578226"/>
                <a:gd name="connsiteX2" fmla="*/ 1709424 w 1709423"/>
                <a:gd name="connsiteY2" fmla="*/ 789113 h 1578226"/>
                <a:gd name="connsiteX3" fmla="*/ 854712 w 1709423"/>
                <a:gd name="connsiteY3" fmla="*/ 1578226 h 1578226"/>
                <a:gd name="connsiteX4" fmla="*/ 0 w 1709423"/>
                <a:gd name="connsiteY4" fmla="*/ 789113 h 15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423" h="1578226">
                  <a:moveTo>
                    <a:pt x="0" y="789113"/>
                  </a:moveTo>
                  <a:cubicBezTo>
                    <a:pt x="0" y="353298"/>
                    <a:pt x="382668" y="0"/>
                    <a:pt x="854712" y="0"/>
                  </a:cubicBezTo>
                  <a:cubicBezTo>
                    <a:pt x="1326756" y="0"/>
                    <a:pt x="1709424" y="353298"/>
                    <a:pt x="1709424" y="789113"/>
                  </a:cubicBezTo>
                  <a:cubicBezTo>
                    <a:pt x="1709424" y="1224928"/>
                    <a:pt x="1326756" y="1578226"/>
                    <a:pt x="854712" y="1578226"/>
                  </a:cubicBezTo>
                  <a:cubicBezTo>
                    <a:pt x="382668" y="1578226"/>
                    <a:pt x="0" y="1224928"/>
                    <a:pt x="0" y="78911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959" tIns="238746" rIns="257959" bIns="2387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chemeClr val="accent1"/>
                  </a:solidFill>
                </a:rPr>
                <a:t>Teamwork</a:t>
              </a:r>
              <a:endParaRPr lang="en-US" sz="1600" b="1" kern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>
            <a:off x="6891354" y="2553582"/>
            <a:ext cx="1524000" cy="1371600"/>
          </a:xfrm>
          <a:custGeom>
            <a:avLst/>
            <a:gdLst>
              <a:gd name="connsiteX0" fmla="*/ 0 w 1313402"/>
              <a:gd name="connsiteY0" fmla="*/ 629543 h 1259085"/>
              <a:gd name="connsiteX1" fmla="*/ 656701 w 1313402"/>
              <a:gd name="connsiteY1" fmla="*/ 0 h 1259085"/>
              <a:gd name="connsiteX2" fmla="*/ 1313402 w 1313402"/>
              <a:gd name="connsiteY2" fmla="*/ 629543 h 1259085"/>
              <a:gd name="connsiteX3" fmla="*/ 656701 w 1313402"/>
              <a:gd name="connsiteY3" fmla="*/ 1259086 h 1259085"/>
              <a:gd name="connsiteX4" fmla="*/ 0 w 1313402"/>
              <a:gd name="connsiteY4" fmla="*/ 629543 h 125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402" h="1259085">
                <a:moveTo>
                  <a:pt x="0" y="629543"/>
                </a:moveTo>
                <a:cubicBezTo>
                  <a:pt x="0" y="281856"/>
                  <a:pt x="294015" y="0"/>
                  <a:pt x="656701" y="0"/>
                </a:cubicBezTo>
                <a:cubicBezTo>
                  <a:pt x="1019387" y="0"/>
                  <a:pt x="1313402" y="281856"/>
                  <a:pt x="1313402" y="629543"/>
                </a:cubicBezTo>
                <a:cubicBezTo>
                  <a:pt x="1313402" y="977230"/>
                  <a:pt x="1019387" y="1259086"/>
                  <a:pt x="656701" y="1259086"/>
                </a:cubicBezTo>
                <a:cubicBezTo>
                  <a:pt x="294015" y="1259086"/>
                  <a:pt x="0" y="977230"/>
                  <a:pt x="0" y="629543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3" tIns="192009" rIns="199963" bIns="19200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chemeClr val="accent1"/>
                </a:solidFill>
              </a:rPr>
              <a:t>Leadership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endParaRPr lang="en-US" sz="1600" b="1" kern="1200" dirty="0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785988" y="3129960"/>
            <a:ext cx="1970104" cy="1061040"/>
          </a:xfrm>
          <a:custGeom>
            <a:avLst/>
            <a:gdLst>
              <a:gd name="connsiteX0" fmla="*/ 0 w 1970104"/>
              <a:gd name="connsiteY0" fmla="*/ 0 h 1259085"/>
              <a:gd name="connsiteX1" fmla="*/ 1970104 w 1970104"/>
              <a:gd name="connsiteY1" fmla="*/ 0 h 1259085"/>
              <a:gd name="connsiteX2" fmla="*/ 1970104 w 1970104"/>
              <a:gd name="connsiteY2" fmla="*/ 1259085 h 1259085"/>
              <a:gd name="connsiteX3" fmla="*/ 0 w 1970104"/>
              <a:gd name="connsiteY3" fmla="*/ 1259085 h 1259085"/>
              <a:gd name="connsiteX4" fmla="*/ 0 w 1970104"/>
              <a:gd name="connsiteY4" fmla="*/ 0 h 125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104" h="1259085">
                <a:moveTo>
                  <a:pt x="0" y="0"/>
                </a:moveTo>
                <a:lnTo>
                  <a:pt x="1970104" y="0"/>
                </a:lnTo>
                <a:lnTo>
                  <a:pt x="1970104" y="1259085"/>
                </a:lnTo>
                <a:lnTo>
                  <a:pt x="0" y="1259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200" b="1" kern="1200" dirty="0"/>
          </a:p>
        </p:txBody>
      </p:sp>
      <p:sp>
        <p:nvSpPr>
          <p:cNvPr id="30" name="Rectangle 29"/>
          <p:cNvSpPr/>
          <p:nvPr/>
        </p:nvSpPr>
        <p:spPr>
          <a:xfrm>
            <a:off x="609599" y="105815"/>
            <a:ext cx="5162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Expectations</a:t>
            </a:r>
            <a:endParaRPr lang="en-US" sz="4000" b="1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598" y="990600"/>
            <a:ext cx="3696387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Student-Athletes</a:t>
            </a: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tudent comes first 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Sportsmanship</a:t>
            </a:r>
            <a:r>
              <a:rPr lang="en-US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heer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for our team, support our team, win and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lose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with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class</a:t>
            </a:r>
            <a:endParaRPr lang="en-US" sz="2400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NO Hazing/Bullying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Positive player, playing and coaching environment</a:t>
            </a:r>
          </a:p>
          <a:p>
            <a:pPr marL="282575" lvl="1" indent="0">
              <a:buNone/>
            </a:pPr>
            <a:endParaRPr lang="en-US" sz="1600" b="1" u="sng" dirty="0" smtClean="0">
              <a:solidFill>
                <a:schemeClr val="tx2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t="8118" r="5584" b="8816"/>
          <a:stretch/>
        </p:blipFill>
        <p:spPr bwMode="auto">
          <a:xfrm>
            <a:off x="4363632" y="2026128"/>
            <a:ext cx="1662342" cy="2164871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Freeform 20"/>
          <p:cNvSpPr/>
          <p:nvPr/>
        </p:nvSpPr>
        <p:spPr>
          <a:xfrm flipV="1">
            <a:off x="6127484" y="3167839"/>
            <a:ext cx="1263916" cy="60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3046"/>
                </a:moveTo>
                <a:lnTo>
                  <a:pt x="759455" y="33046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4021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458199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Century" panose="02040604050505020304" pitchFamily="18" charset="0"/>
                <a:cs typeface="Comic Sans MS"/>
              </a:rPr>
              <a:t>Communication </a:t>
            </a:r>
            <a:br>
              <a:rPr lang="en-US" sz="3600" dirty="0" smtClean="0">
                <a:latin typeface="Century" panose="02040604050505020304" pitchFamily="18" charset="0"/>
                <a:cs typeface="Comic Sans MS"/>
              </a:rPr>
            </a:br>
            <a:r>
              <a:rPr lang="en-US" sz="3600" dirty="0" smtClean="0">
                <a:latin typeface="Century" panose="02040604050505020304" pitchFamily="18" charset="0"/>
                <a:cs typeface="Comic Sans MS"/>
              </a:rPr>
              <a:t>with Parents and Athletes</a:t>
            </a:r>
            <a:r>
              <a:rPr lang="en-US" dirty="0" smtClean="0">
                <a:latin typeface="Comic Sans MS"/>
                <a:cs typeface="Comic Sans MS"/>
              </a:rPr>
              <a:t>	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Team Meeting – coaches set and communicate with team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to go over rules, expectations, schedules, concussion and injury protocol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Player/Parent/Coach Agreement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If there is a Concern/Problem 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Assuming Positive Intentions – we are all in this for the right reasons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AD will not talk about playing time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What you can expect from me: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 first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 and parent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,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parent, and AD </a:t>
            </a:r>
          </a:p>
          <a:p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COMMUNICATION is CRITICAL</a:t>
            </a:r>
          </a:p>
          <a:p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24 </a:t>
            </a:r>
            <a:r>
              <a:rPr lang="en-US" sz="3600" b="1" u="sng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H</a:t>
            </a:r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our Rule</a:t>
            </a:r>
          </a:p>
          <a:p>
            <a:pPr lvl="1"/>
            <a:r>
              <a:rPr lang="en-US" sz="3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Please allow for 24 hours to elapse when requesting a meeting or communication from or with a coach. 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4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534400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 smtClean="0">
                <a:latin typeface="Century" panose="02040604050505020304" pitchFamily="18" charset="0"/>
                <a:cs typeface="Comic Sans MS"/>
              </a:rPr>
              <a:t>REGISTRATION &amp; athletic</a:t>
            </a:r>
            <a:br>
              <a:rPr lang="en-US" sz="4600" dirty="0" smtClean="0">
                <a:latin typeface="Century" panose="02040604050505020304" pitchFamily="18" charset="0"/>
                <a:cs typeface="Comic Sans MS"/>
              </a:rPr>
            </a:br>
            <a:r>
              <a:rPr lang="en-US" sz="4600" dirty="0" smtClean="0">
                <a:latin typeface="Century" panose="02040604050505020304" pitchFamily="18" charset="0"/>
                <a:cs typeface="Comic Sans MS"/>
              </a:rPr>
              <a:t>golden ticket</a:t>
            </a:r>
            <a:endParaRPr lang="en-US" sz="4600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920"/>
            <a:ext cx="8382000" cy="5359680"/>
          </a:xfrm>
        </p:spPr>
        <p:txBody>
          <a:bodyPr>
            <a:normAutofit fontScale="77500" lnSpcReduction="20000"/>
          </a:bodyPr>
          <a:lstStyle/>
          <a:p>
            <a:pPr marL="27432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Family ID – Online Registration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System</a:t>
            </a:r>
          </a:p>
          <a:p>
            <a:pPr marL="731520" lvl="1">
              <a:spcBef>
                <a:spcPts val="6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https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://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www.familyid.com/organizations/thomas-jefferson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marL="274320">
              <a:spcBef>
                <a:spcPts val="6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Hard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opy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of Physical MUST be handed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to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Athletics</a:t>
            </a:r>
            <a:endParaRPr lang="en-US" sz="32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731520" lvl="1">
              <a:spcBef>
                <a:spcPts val="600"/>
              </a:spcBef>
            </a:pP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School </a:t>
            </a: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Based Health Clinic</a:t>
            </a:r>
          </a:p>
          <a:p>
            <a:pPr marL="1134745" lvl="8"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Free for All DPS </a:t>
            </a: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Students</a:t>
            </a:r>
          </a:p>
          <a:p>
            <a:pPr marL="1134745" lvl="8">
              <a:spcBef>
                <a:spcPts val="600"/>
              </a:spcBef>
            </a:pPr>
            <a:r>
              <a:rPr lang="en-US" sz="23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King </a:t>
            </a:r>
            <a:r>
              <a:rPr lang="en-US" sz="23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Soopers</a:t>
            </a:r>
            <a:r>
              <a:rPr lang="en-US" sz="2300" dirty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, Walgreens, Urgent </a:t>
            </a:r>
            <a:r>
              <a:rPr lang="en-US" sz="23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Care</a:t>
            </a:r>
            <a:endParaRPr lang="en-US" sz="2100" dirty="0" smtClean="0">
              <a:solidFill>
                <a:srgbClr val="000000"/>
              </a:solidFill>
              <a:effectLst/>
              <a:latin typeface="Century" panose="02040604050505020304" pitchFamily="18" charset="0"/>
              <a:cs typeface="Comic Sans MS"/>
            </a:endParaRPr>
          </a:p>
          <a:p>
            <a:pPr>
              <a:spcBef>
                <a:spcPts val="4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Pay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to Play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–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pay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on-line </a:t>
            </a:r>
            <a:endParaRPr lang="en-US" sz="3200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lvl="1">
              <a:spcBef>
                <a:spcPts val="4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either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$60 or $10 if 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 is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on free/reduced lunch </a:t>
            </a:r>
          </a:p>
          <a:p>
            <a:pPr lvl="2">
              <a:spcBef>
                <a:spcPts val="400"/>
              </a:spcBef>
            </a:pP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player must have proof of being a free/reduced lunch </a:t>
            </a: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</a:t>
            </a:r>
          </a:p>
          <a:p>
            <a:pPr marL="914400" lvl="2" indent="0">
              <a:spcBef>
                <a:spcPts val="400"/>
              </a:spcBef>
              <a:buNone/>
            </a:pPr>
            <a:endParaRPr lang="en-US" sz="23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>
              <a:spcBef>
                <a:spcPts val="400"/>
              </a:spcBef>
            </a:pP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Emergency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Information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(back of Golden Ticket)</a:t>
            </a:r>
          </a:p>
          <a:p>
            <a:pPr marL="0" indent="0">
              <a:spcBef>
                <a:spcPts val="400"/>
              </a:spcBef>
              <a:buNone/>
            </a:pPr>
            <a:endParaRPr lang="en-US" sz="1300" dirty="0">
              <a:latin typeface="Century" panose="02040604050505020304" pitchFamily="18" charset="0"/>
              <a:cs typeface="Comic Sans MS"/>
            </a:endParaRPr>
          </a:p>
          <a:p>
            <a:pPr marL="0" indent="0" algn="ctr">
              <a:spcBef>
                <a:spcPts val="400"/>
              </a:spcBef>
              <a:buNone/>
            </a:pP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ATHLETES </a:t>
            </a:r>
            <a:r>
              <a:rPr lang="en-US" sz="2600" b="1" u="sng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MUST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 COMPLETE THEIR ONLINE REGISTRATION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, P2P, PHYSICAL, &amp; BE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ISSUED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A GOLDEN TICKET BEFORE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THEY CAN TRYOUT, PRACTICE, OR BE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ON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THE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FIELD/COURT/POOL  </a:t>
            </a:r>
            <a:endParaRPr lang="en-US" sz="2600" b="1" dirty="0">
              <a:solidFill>
                <a:srgbClr val="800000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endParaRPr lang="en-US" sz="3000" dirty="0">
              <a:latin typeface="Century" panose="02040604050505020304" pitchFamily="18" charset="0"/>
              <a:cs typeface="Comic Sans MS"/>
            </a:endParaRPr>
          </a:p>
          <a:p>
            <a:pPr lvl="1"/>
            <a:endParaRPr lang="en-US" sz="3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0247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53"/>
            <a:ext cx="8153400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  <a:cs typeface="Comic Sans MS"/>
              </a:rPr>
              <a:t>Transfer/Non-TJ/Exchange Students</a:t>
            </a:r>
            <a:r>
              <a:rPr lang="en-US" dirty="0" smtClean="0">
                <a:latin typeface="Comic Sans MS"/>
                <a:cs typeface="Comic Sans MS"/>
              </a:rPr>
              <a:t>	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599" cy="47244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Make sure AD is aware of all transfer, homeschooled, non-TJ, and exchange students </a:t>
            </a:r>
          </a:p>
          <a:p>
            <a:pPr lvl="1"/>
            <a:r>
              <a:rPr lang="en-US" sz="37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Additional paperwork will be necessary.</a:t>
            </a:r>
          </a:p>
          <a:p>
            <a:pPr lvl="1"/>
            <a:r>
              <a:rPr lang="en-US" sz="37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</a:t>
            </a:r>
            <a:r>
              <a:rPr lang="en-US" sz="37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ot allowed to play (can practice) until cleared by CHSAA</a:t>
            </a:r>
          </a:p>
          <a:p>
            <a:pPr marL="282575" lvl="1" indent="0">
              <a:buNone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8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62733"/>
            <a:ext cx="7633742" cy="836815"/>
          </a:xfrm>
        </p:spPr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DPS/TJ Eligibility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199" cy="58832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Eligibility is weekly (Monday to Saturday)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a student is ineligible for the week (has 2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’s reported for the week – some sports may have stricter guidelines and parents will be notified at parent meeting) they </a:t>
            </a:r>
            <a:r>
              <a:rPr lang="en-US" sz="18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cannot play in games for the week and must report to Office Hours on Wednesday from 2:15 – 3:00 with their teacher(s)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 eligibility </a:t>
            </a:r>
            <a:r>
              <a:rPr lang="en-US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status will be changed only </a:t>
            </a: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if:</a:t>
            </a:r>
            <a:r>
              <a:rPr lang="en-US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 </a:t>
            </a:r>
            <a:endParaRPr lang="en-US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1035050" lvl="2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teacher has made a mistake, the posted grade was inaccurate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.</a:t>
            </a:r>
            <a:endParaRPr lang="en-US" sz="18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1035050" lvl="2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 student has an excused absence and makes up missed work within the school approved guidelines for submission of that make up work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. (i.e. student has excused absence on Friday and missed a test, then makes up test on Monday)</a:t>
            </a:r>
          </a:p>
          <a:p>
            <a:pPr marL="577850" lvl="2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All changes must be made by 8:00am Wednesday, and </a:t>
            </a:r>
            <a:r>
              <a:rPr lang="en-US" sz="18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is the responsibility of the student to facilitate</a:t>
            </a:r>
            <a:endParaRPr lang="en-US" sz="20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entury" panose="02040604050505020304" pitchFamily="18" charset="0"/>
              <a:cs typeface="Comic Sans MS"/>
            </a:endParaRPr>
          </a:p>
          <a:p>
            <a:pPr marL="577850" lvl="2" indent="0">
              <a:buNone/>
            </a:pPr>
            <a:endParaRPr lang="en-US" sz="2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" panose="02040604050505020304" pitchFamily="18" charset="0"/>
              <a:cs typeface="Comic Sans MS"/>
            </a:endParaRPr>
          </a:p>
          <a:p>
            <a:pPr marL="577850" lvl="2" indent="0">
              <a:buNone/>
            </a:pP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entury" panose="02040604050505020304" pitchFamily="18" charset="0"/>
                <a:cs typeface="Comic Sans MS"/>
              </a:rPr>
              <a:t>Student-Athlete MUST be cleared by </a:t>
            </a: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" panose="02040604050505020304" pitchFamily="18" charset="0"/>
                <a:cs typeface="Comic Sans MS"/>
              </a:rPr>
              <a:t>AD to regain eligibility</a:t>
            </a: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entury" panose="02040604050505020304" pitchFamily="18" charset="0"/>
                <a:cs typeface="Comic Sans MS"/>
              </a:rPr>
              <a:t>.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2754"/>
            <a:ext cx="8839200" cy="170572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  <a:cs typeface="Comic Sans MS"/>
              </a:rPr>
              <a:t>Cut vs Non-Cut</a:t>
            </a:r>
            <a:r>
              <a:rPr lang="en-US" dirty="0" smtClean="0">
                <a:latin typeface="Century" panose="02040604050505020304" pitchFamily="18" charset="0"/>
                <a:cs typeface="Comic Sans MS"/>
              </a:rPr>
              <a:t/>
            </a:r>
            <a:br>
              <a:rPr lang="en-US" dirty="0" smtClean="0">
                <a:latin typeface="Century" panose="02040604050505020304" pitchFamily="18" charset="0"/>
                <a:cs typeface="Comic Sans MS"/>
              </a:rPr>
            </a:br>
            <a:r>
              <a:rPr lang="en-US" sz="32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Note: Seniors Can </a:t>
            </a:r>
            <a:r>
              <a:rPr lang="en-US" sz="3200" u="sng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only</a:t>
            </a:r>
            <a:r>
              <a:rPr lang="en-US" sz="32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 Play varsity and are subject to cuts</a:t>
            </a:r>
            <a:endParaRPr lang="en-US" sz="3200" dirty="0">
              <a:ln w="18415" cmpd="sng">
                <a:solidFill>
                  <a:schemeClr val="tx2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37748"/>
            <a:ext cx="3812223" cy="4800600"/>
          </a:xfrm>
        </p:spPr>
        <p:txBody>
          <a:bodyPr>
            <a:normAutofit fontScale="92500" lnSpcReduction="20000"/>
          </a:bodyPr>
          <a:lstStyle/>
          <a:p>
            <a:pPr marL="0" lvl="3" indent="0">
              <a:lnSpc>
                <a:spcPct val="70000"/>
              </a:lnSpc>
              <a:spcBef>
                <a:spcPts val="2000"/>
              </a:spcBef>
              <a:buClrTx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NON-CUT SPORTS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Fall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Cross Country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Football</a:t>
            </a:r>
            <a:endParaRPr lang="en-US" sz="24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Tennis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Gymnastics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Golf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Winter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Swimming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Wrestling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Spring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Tennis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Track &amp; Field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Swimming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5623" y="1828800"/>
            <a:ext cx="4493577" cy="5029200"/>
          </a:xfrm>
        </p:spPr>
        <p:txBody>
          <a:bodyPr>
            <a:normAutofit fontScale="92500" lnSpcReduction="20000"/>
          </a:bodyPr>
          <a:lstStyle/>
          <a:p>
            <a:pPr marL="0" lvl="3" indent="0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CUT SPORTS</a:t>
            </a:r>
            <a:r>
              <a:rPr lang="en-US" sz="21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–depends on numbers</a:t>
            </a:r>
            <a:endParaRPr lang="en-US" sz="2400" b="1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Soccer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Softball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Volleyball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Winter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Basketball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Basketball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Spring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Baseball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Lacrosse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Soccer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Spirit Teams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Cheer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53"/>
            <a:ext cx="7962900" cy="85164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Schedules 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22174"/>
            <a:ext cx="4114800" cy="578657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DOWNLOAD THE TJ APP!</a:t>
            </a:r>
          </a:p>
          <a:p>
            <a:pPr>
              <a:spcBef>
                <a:spcPts val="0"/>
              </a:spcBef>
            </a:pPr>
            <a:endParaRPr lang="en-US" sz="3600" b="1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OR, go to </a:t>
            </a:r>
            <a:r>
              <a:rPr lang="en-US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www.tjhs.dpsk12.org/</a:t>
            </a:r>
            <a:endParaRPr lang="en-US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Click </a:t>
            </a:r>
            <a:r>
              <a:rPr lang="en-US" sz="2000" i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Athletics &amp; Activities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Select </a:t>
            </a:r>
            <a:r>
              <a:rPr lang="en-US" sz="2000" i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 Event Schedules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Schedules will be updated here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Tryouts/Practices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November 10</a:t>
            </a:r>
            <a:r>
              <a:rPr lang="en-US" sz="2000" baseline="30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555" r="695"/>
          <a:stretch/>
        </p:blipFill>
        <p:spPr>
          <a:xfrm>
            <a:off x="5257800" y="822174"/>
            <a:ext cx="3078869" cy="5197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3709964" y="1219200"/>
            <a:ext cx="1395435" cy="645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0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49837</TotalTime>
  <Words>616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Calisto MT</vt:lpstr>
      <vt:lpstr>Century</vt:lpstr>
      <vt:lpstr>Comic Sans MS</vt:lpstr>
      <vt:lpstr>Gill Sans MT</vt:lpstr>
      <vt:lpstr>Impact</vt:lpstr>
      <vt:lpstr>Badge</vt:lpstr>
      <vt:lpstr>PowerPoint Presentation</vt:lpstr>
      <vt:lpstr>TJ Athletics purpose</vt:lpstr>
      <vt:lpstr>PowerPoint Presentation</vt:lpstr>
      <vt:lpstr>Communication  with Parents and Athletes </vt:lpstr>
      <vt:lpstr>REGISTRATION &amp; athletic golden ticket</vt:lpstr>
      <vt:lpstr>Transfer/Non-TJ/Exchange Students </vt:lpstr>
      <vt:lpstr>DPS/TJ Eligibility</vt:lpstr>
      <vt:lpstr>Cut vs Non-Cut Note: Seniors Can only Play varsity and are subject to cuts</vt:lpstr>
      <vt:lpstr>Schedules </vt:lpstr>
      <vt:lpstr>Injuries</vt:lpstr>
      <vt:lpstr>Meet THE COACHES</vt:lpstr>
    </vt:vector>
  </TitlesOfParts>
  <Company>Denver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Mendelsberg, Andy</dc:creator>
  <cp:lastModifiedBy>Rice, Anne</cp:lastModifiedBy>
  <cp:revision>218</cp:revision>
  <cp:lastPrinted>2018-02-21T22:02:34Z</cp:lastPrinted>
  <dcterms:created xsi:type="dcterms:W3CDTF">2011-07-27T20:15:36Z</dcterms:created>
  <dcterms:modified xsi:type="dcterms:W3CDTF">2018-05-03T20:48:00Z</dcterms:modified>
</cp:coreProperties>
</file>